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Source Sans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1f326879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1f326879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Living room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1f326879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1f326879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Lets put a tv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Tv mounted wall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 the same 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1f326879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1f326879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1f326879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1f326879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all plots, we create figure and axes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1f326879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1f326879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1f326879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1f326879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f326879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f326879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1f326879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1f326879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37f3390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37f3390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385094a3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385094a3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1f32687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1f32687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→ We live in the era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385094a33_0_1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385094a33_0_1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385094a33_0_2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385094a33_0_2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385094a33_0_2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385094a33_0_2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385094a33_0_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385094a33_0_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385094a33_0_2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385094a33_0_2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385094a33_0_2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385094a33_0_2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385094a33_0_3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385094a33_0_3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37f3390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37f3390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37f3390e4_0_2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37f3390e4_0_2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37f3390e4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37f3390e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1f32687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1f32687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data visualization tools and technologies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Analyze - Bar graoh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driven decisions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Lets take up an example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37f3390e4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37f3390e4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37f3390e4_0_1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37f3390e4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37f3390e4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37f3390e4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37f3390e4_0_2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37f3390e4_0_2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37f3390e4_0_19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37f3390e4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37f3390e4_0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37f3390e4_0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37f3390e4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37f3390e4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37f3390e4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37f3390e4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37f3390e4_0_4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37f3390e4_0_4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1f326879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1f326879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On the screen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representing batting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And guys, you dont have to feel left out → next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1f326879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1f326879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Simplified and represented - charts one by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Advantages of data visualization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1f326879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d1f326879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Amazon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Sales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Excel sheet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That is when → computer 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visualation is story telling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Strategy for business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1f326879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1f326879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Curating the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Easier to understand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Which leads to..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1f326879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1f326879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1f326879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1f326879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8" name="Google Shape;58;p13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6" name="Google Shape;66;p14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6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7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 rot="5400000">
            <a:off x="714198" y="47725"/>
            <a:ext cx="857400" cy="762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 flipH="1" rot="-5400000">
            <a:off x="928672" y="-166420"/>
            <a:ext cx="428700" cy="762000"/>
          </a:xfrm>
          <a:prstGeom prst="rtTriangle">
            <a:avLst/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AUTOLAYOUT_18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19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2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4">
  <p:cSld name="AUTOLAYOUT_22"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 rot="5400000">
            <a:off x="-4849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 rot="5400000">
            <a:off x="-4849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 rot="-5400000">
            <a:off x="-48362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/>
          <p:nvPr/>
        </p:nvSpPr>
        <p:spPr>
          <a:xfrm flipH="1" rot="-5400000">
            <a:off x="376164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 flipH="1" rot="5400000">
            <a:off x="3976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 flipH="1" rot="5400000">
            <a:off x="376151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flipH="1" rot="5400000">
            <a:off x="376148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 rot="5400000">
            <a:off x="147543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 rot="-5400000">
            <a:off x="1690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 rot="-5400000">
            <a:off x="1475570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 flipH="1" rot="-5400000">
            <a:off x="223769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 flipH="1" rot="5400000">
            <a:off x="2237557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 rot="5400000">
            <a:off x="2452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 rot="5400000">
            <a:off x="2999420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rot="5400000">
            <a:off x="299942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 flipH="1" rot="-5400000">
            <a:off x="3214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 flipH="1" rot="-5400000">
            <a:off x="71360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 rot="5400000">
            <a:off x="-4849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 flipH="1" rot="-5400000">
            <a:off x="3761621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 rot="-5400000">
            <a:off x="1475570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 rot="-5400000">
            <a:off x="2999553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 flipH="1" rot="-5400000">
            <a:off x="71360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 flipH="1" rot="-5400000">
            <a:off x="71360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 rot="5400000">
            <a:off x="3976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 rot="-5400000">
            <a:off x="166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flipH="1" rot="-5400000">
            <a:off x="166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 rot="-5400000">
            <a:off x="1690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 flipH="1" rot="-5400000">
            <a:off x="2237612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 flipH="1" rot="-5400000">
            <a:off x="2237612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-5400000">
            <a:off x="3214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/>
          <p:nvPr/>
        </p:nvSpPr>
        <p:spPr>
          <a:xfrm rot="-5400000">
            <a:off x="2999475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/>
          <p:nvPr/>
        </p:nvSpPr>
        <p:spPr>
          <a:xfrm flipH="1" rot="5400000">
            <a:off x="71339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5400000">
            <a:off x="713394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 rot="-5400000">
            <a:off x="-48362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 flipH="1" rot="-5400000">
            <a:off x="3761621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 rot="5400000">
            <a:off x="1475437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 rot="5400000">
            <a:off x="1475437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 flipH="1" rot="5400000">
            <a:off x="2452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 flipH="1" rot="5400000">
            <a:off x="2237557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 rot="5400000">
            <a:off x="2999420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flipH="1" rot="5400000">
            <a:off x="928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 rot="5400000">
            <a:off x="928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rot="5400000">
            <a:off x="4523506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rot="5400000">
            <a:off x="4523506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 rot="-5400000">
            <a:off x="4523638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flipH="1" rot="-5400000">
            <a:off x="833364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flipH="1" rot="5400000">
            <a:off x="8548138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flipH="1" rot="5400000">
            <a:off x="833351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 flipH="1" rot="5400000">
            <a:off x="833348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 rot="5400000">
            <a:off x="6047437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rot="-5400000">
            <a:off x="6262220" y="1980898"/>
            <a:ext cx="429600" cy="76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 rot="-5400000">
            <a:off x="6047570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 flipH="1" rot="-5400000">
            <a:off x="680969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 flipH="1" rot="5400000">
            <a:off x="6809557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 rot="5400000">
            <a:off x="7024233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rot="5400000">
            <a:off x="7571420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 rot="5400000">
            <a:off x="7571420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flipH="1" rot="-5400000">
            <a:off x="7786228" y="-165970"/>
            <a:ext cx="429600" cy="762000"/>
          </a:xfrm>
          <a:prstGeom prst="rtTriangl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flipH="1" rot="-5400000">
            <a:off x="5285604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>
            <a:off x="4523506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flipH="1" rot="-5400000">
            <a:off x="8333621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 rot="-5400000">
            <a:off x="6047570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 rot="-5400000">
            <a:off x="7571553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 flipH="1" rot="-5400000">
            <a:off x="5285604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 flipH="1" rot="-5400000">
            <a:off x="5285604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5400000">
            <a:off x="8548138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4738288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flipH="1" rot="-5400000">
            <a:off x="4738211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flipH="1" rot="-5400000">
            <a:off x="6262143" y="-165970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flipH="1" rot="-5400000">
            <a:off x="6809612" y="1766181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flipH="1" rot="-5400000">
            <a:off x="6809612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rot="-5400000">
            <a:off x="7786203" y="1980898"/>
            <a:ext cx="4296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rot="-5400000">
            <a:off x="7571475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 flipH="1" rot="5400000">
            <a:off x="5285394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 flipH="1" rot="5400000">
            <a:off x="5285394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 rot="-5400000">
            <a:off x="4523638" y="133679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flipH="1" rot="-5400000">
            <a:off x="8333621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 rot="5400000">
            <a:off x="6047437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5400000">
            <a:off x="6047437" y="907378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 flipH="1" rot="5400000">
            <a:off x="7024207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flipH="1" rot="5400000">
            <a:off x="6809557" y="477892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 rot="5400000">
            <a:off x="7571420" y="48475"/>
            <a:ext cx="8589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 flipH="1" rot="5400000">
            <a:off x="5500121" y="1980898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 rot="5400000">
            <a:off x="5500121" y="-165970"/>
            <a:ext cx="4296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8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matplotlib.org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14.png"/><Relationship Id="rId5" Type="http://schemas.openxmlformats.org/officeDocument/2006/relationships/image" Target="../media/image44.png"/><Relationship Id="rId6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3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Library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https://matplotlib.org/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288" y="278998"/>
            <a:ext cx="6318876" cy="15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332150" y="4010500"/>
            <a:ext cx="52443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Nachiketh</a:t>
            </a:r>
            <a:endParaRPr sz="2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38063"/>
            <a:ext cx="1712210" cy="127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225" y="1738075"/>
            <a:ext cx="1836868" cy="12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>
            <p:ph type="title"/>
          </p:nvPr>
        </p:nvSpPr>
        <p:spPr>
          <a:xfrm>
            <a:off x="311700" y="2795400"/>
            <a:ext cx="85206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plot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/>
        </p:nvSpPr>
        <p:spPr>
          <a:xfrm>
            <a:off x="5113425" y="1664375"/>
            <a:ext cx="18648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2"/>
          <p:cNvPicPr preferRelativeResize="0"/>
          <p:nvPr/>
        </p:nvPicPr>
        <p:blipFill rotWithShape="1">
          <a:blip r:embed="rId3">
            <a:alphaModFix/>
          </a:blip>
          <a:srcRect b="0" l="0" r="12633" t="0"/>
          <a:stretch/>
        </p:blipFill>
        <p:spPr>
          <a:xfrm>
            <a:off x="1293400" y="-218812"/>
            <a:ext cx="6657474" cy="50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 rotWithShape="1">
          <a:blip r:embed="rId4">
            <a:alphaModFix/>
          </a:blip>
          <a:srcRect b="44589" l="24463" r="19170" t="0"/>
          <a:stretch/>
        </p:blipFill>
        <p:spPr>
          <a:xfrm>
            <a:off x="5163575" y="1584725"/>
            <a:ext cx="1814750" cy="11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075" y="1806294"/>
            <a:ext cx="1433751" cy="6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574625" y="1493925"/>
            <a:ext cx="451200" cy="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3248625" y="2080288"/>
            <a:ext cx="18648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TV Mounted on a Wall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/>
          <p:nvPr/>
        </p:nvSpPr>
        <p:spPr>
          <a:xfrm>
            <a:off x="1119600" y="255000"/>
            <a:ext cx="6850500" cy="4700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775" y="597454"/>
            <a:ext cx="5363826" cy="41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/>
        </p:nvSpPr>
        <p:spPr>
          <a:xfrm>
            <a:off x="1219375" y="3214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Figure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414200" y="35472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Axes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00" name="Google Shape;300;p33"/>
          <p:cNvCxnSpPr/>
          <p:nvPr/>
        </p:nvCxnSpPr>
        <p:spPr>
          <a:xfrm rot="10800000">
            <a:off x="4755550" y="4710975"/>
            <a:ext cx="432300" cy="15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3"/>
          <p:cNvSpPr txBox="1"/>
          <p:nvPr/>
        </p:nvSpPr>
        <p:spPr>
          <a:xfrm>
            <a:off x="5294175" y="4629175"/>
            <a:ext cx="2113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X-Axis Label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485938" y="2865450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Y-Axis Label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03" name="Google Shape;303;p33"/>
          <p:cNvCxnSpPr/>
          <p:nvPr/>
        </p:nvCxnSpPr>
        <p:spPr>
          <a:xfrm flipH="1" rot="10800000">
            <a:off x="1658325" y="2760175"/>
            <a:ext cx="1662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3"/>
          <p:cNvSpPr/>
          <p:nvPr/>
        </p:nvSpPr>
        <p:spPr>
          <a:xfrm>
            <a:off x="2755750" y="4327475"/>
            <a:ext cx="365700" cy="314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3"/>
          <p:cNvCxnSpPr>
            <a:endCxn id="304" idx="3"/>
          </p:cNvCxnSpPr>
          <p:nvPr/>
        </p:nvCxnSpPr>
        <p:spPr>
          <a:xfrm flipH="1" rot="10800000">
            <a:off x="2689306" y="4595832"/>
            <a:ext cx="120000" cy="2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3"/>
          <p:cNvSpPr txBox="1"/>
          <p:nvPr/>
        </p:nvSpPr>
        <p:spPr>
          <a:xfrm>
            <a:off x="755025" y="4641875"/>
            <a:ext cx="2113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Major Tick Label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6402775" y="798125"/>
            <a:ext cx="678000" cy="31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112150" y="1066375"/>
            <a:ext cx="10491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ource Sans Pro"/>
                <a:ea typeface="Source Sans Pro"/>
                <a:cs typeface="Source Sans Pro"/>
                <a:sym typeface="Source Sans Pro"/>
              </a:rPr>
              <a:t>Legend</a:t>
            </a:r>
            <a:endParaRPr b="1"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9" name="Google Shape;309;p33"/>
          <p:cNvSpPr txBox="1"/>
          <p:nvPr/>
        </p:nvSpPr>
        <p:spPr>
          <a:xfrm>
            <a:off x="3831242" y="255000"/>
            <a:ext cx="2280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Source Sans Pro"/>
                <a:ea typeface="Source Sans Pro"/>
                <a:cs typeface="Source Sans Pro"/>
                <a:sym typeface="Source Sans Pro"/>
              </a:rPr>
              <a:t>Title of the Plot</a:t>
            </a:r>
            <a:endParaRPr b="1" sz="1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1119600" y="255000"/>
            <a:ext cx="6850500" cy="4700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25" y="1395602"/>
            <a:ext cx="2755225" cy="20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1219375" y="32147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Figure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2238278" y="2878425"/>
            <a:ext cx="1087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Axes : 1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000" y="1395590"/>
            <a:ext cx="2755225" cy="20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5840541" y="2878425"/>
            <a:ext cx="10872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Sans Pro"/>
                <a:ea typeface="Source Sans Pro"/>
                <a:cs typeface="Source Sans Pro"/>
                <a:sym typeface="Source Sans Pro"/>
              </a:rPr>
              <a:t>Axes : 2</a:t>
            </a:r>
            <a:endParaRPr b="1"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create figure &amp; axes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251425" y="228275"/>
            <a:ext cx="1265400" cy="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dk2"/>
                </a:solidFill>
              </a:rPr>
              <a:t>Figure</a:t>
            </a:r>
            <a:endParaRPr b="1" sz="1400">
              <a:solidFill>
                <a:schemeClr val="dk2"/>
              </a:solidFill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25" y="663150"/>
            <a:ext cx="3363675" cy="9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311700" y="1798225"/>
            <a:ext cx="1677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Figure and Axes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5" y="2230050"/>
            <a:ext cx="4336201" cy="27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5605600" y="1948900"/>
            <a:ext cx="31344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Note:</a:t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fig → Refer the </a:t>
            </a:r>
            <a:r>
              <a:rPr b="1" i="1" lang="en" sz="1700">
                <a:latin typeface="Source Sans Pro"/>
                <a:ea typeface="Source Sans Pro"/>
                <a:cs typeface="Source Sans Pro"/>
                <a:sym typeface="Source Sans Pro"/>
              </a:rPr>
              <a:t>figure 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instance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ax → Refer an </a:t>
            </a:r>
            <a:r>
              <a:rPr b="1" i="1" lang="en" sz="1700">
                <a:latin typeface="Source Sans Pro"/>
                <a:ea typeface="Source Sans Pro"/>
                <a:cs typeface="Source Sans Pro"/>
                <a:sym typeface="Source Sans Pro"/>
              </a:rPr>
              <a:t>axes 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instance 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1667625" y="40886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Empty Gridded axes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Plot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Depending on Data &amp; Application, we can create plots of our interest, using matplotlib</a:t>
            </a:r>
            <a:endParaRPr i="1" sz="2200"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Line Plots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Scatter Plots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Histogram Plots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Bar Chart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Box Plot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Correlation Plot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Heatmap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Violin Plot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Swarm Plot</a:t>
            </a:r>
            <a:endParaRPr b="1"/>
          </a:p>
          <a:p>
            <a:pPr indent="-317500" lvl="0" marL="45720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b="1" lang="en"/>
              <a:t>Pie Chart, etc.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Plots</a:t>
            </a:r>
            <a:endParaRPr/>
          </a:p>
        </p:txBody>
      </p:sp>
      <p:pic>
        <p:nvPicPr>
          <p:cNvPr id="351" name="Google Shape;3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250" y="753950"/>
            <a:ext cx="2829325" cy="18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 Plots</a:t>
            </a:r>
            <a:endParaRPr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363" y="1068425"/>
            <a:ext cx="6387276" cy="5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775" y="1633975"/>
            <a:ext cx="4528925" cy="31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-8" l="0" r="0" t="10747"/>
          <a:stretch/>
        </p:blipFill>
        <p:spPr>
          <a:xfrm>
            <a:off x="0" y="552525"/>
            <a:ext cx="9144000" cy="459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Visualization ?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Data visualization is the graphical representation of information and data with images.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1"/>
          <p:cNvPicPr preferRelativeResize="0"/>
          <p:nvPr/>
        </p:nvPicPr>
        <p:blipFill rotWithShape="1">
          <a:blip r:embed="rId3">
            <a:alphaModFix/>
          </a:blip>
          <a:srcRect b="0" l="1754" r="6845" t="0"/>
          <a:stretch/>
        </p:blipFill>
        <p:spPr>
          <a:xfrm>
            <a:off x="4038450" y="923450"/>
            <a:ext cx="4880901" cy="4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Multiple Line Plots in single figure</a:t>
            </a:r>
            <a:endParaRPr/>
          </a:p>
        </p:txBody>
      </p:sp>
      <p:sp>
        <p:nvSpPr>
          <p:cNvPr id="366" name="Google Shape;366;p41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simply call the plot function multiple times</a:t>
            </a:r>
            <a:endParaRPr/>
          </a:p>
        </p:txBody>
      </p:sp>
      <p:cxnSp>
        <p:nvCxnSpPr>
          <p:cNvPr id="367" name="Google Shape;367;p41"/>
          <p:cNvCxnSpPr/>
          <p:nvPr/>
        </p:nvCxnSpPr>
        <p:spPr>
          <a:xfrm>
            <a:off x="3389100" y="-2"/>
            <a:ext cx="300" cy="514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the plots : Line Color</a:t>
            </a:r>
            <a:endParaRPr/>
          </a:p>
        </p:txBody>
      </p:sp>
      <p:sp>
        <p:nvSpPr>
          <p:cNvPr id="373" name="Google Shape;373;p42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</a:t>
            </a:r>
            <a:r>
              <a:rPr b="1" lang="en"/>
              <a:t>color </a:t>
            </a:r>
            <a:r>
              <a:rPr lang="en"/>
              <a:t>keyword inside plt.plot() function</a:t>
            </a:r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300" y="985425"/>
            <a:ext cx="5865975" cy="338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line plots : Line Style</a:t>
            </a:r>
            <a:endParaRPr/>
          </a:p>
        </p:txBody>
      </p:sp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</a:t>
            </a:r>
            <a:r>
              <a:rPr b="1" lang="en"/>
              <a:t>linestyle</a:t>
            </a:r>
            <a:r>
              <a:rPr lang="en"/>
              <a:t> keyword to adjust the Line Style</a:t>
            </a:r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9550"/>
            <a:ext cx="4242375" cy="36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line plots : Line Style</a:t>
            </a:r>
            <a:endParaRPr/>
          </a:p>
        </p:txBody>
      </p:sp>
      <p:sp>
        <p:nvSpPr>
          <p:cNvPr id="387" name="Google Shape;387;p44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Use </a:t>
            </a:r>
            <a:r>
              <a:rPr b="1" lang="en"/>
              <a:t>linestyle</a:t>
            </a:r>
            <a:r>
              <a:rPr lang="en"/>
              <a:t> keyword to adjust the Line Style</a:t>
            </a:r>
            <a:endParaRPr/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848" y="825175"/>
            <a:ext cx="4765400" cy="413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Line Plot : Line Style &amp; Color</a:t>
            </a:r>
            <a:endParaRPr/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Line Style &amp; Color can be combined into Single Non-Keyword Argument</a:t>
            </a:r>
            <a:endParaRPr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600" y="1177100"/>
            <a:ext cx="4266351" cy="36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Plots: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Axes Limits</a:t>
            </a:r>
            <a:endParaRPr/>
          </a:p>
        </p:txBody>
      </p:sp>
      <p:sp>
        <p:nvSpPr>
          <p:cNvPr id="401" name="Google Shape;401;p46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Methods: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plt.xlim()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plt.ylim()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625" y="1215550"/>
            <a:ext cx="4403651" cy="37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Plots: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Labelling Plots</a:t>
            </a:r>
            <a:endParaRPr/>
          </a:p>
        </p:txBody>
      </p:sp>
      <p:sp>
        <p:nvSpPr>
          <p:cNvPr id="408" name="Google Shape;408;p47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plt.xlabel()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plt.ylabel()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plt.title()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625" y="981800"/>
            <a:ext cx="4606701" cy="40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Plots: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Legends</a:t>
            </a:r>
            <a:endParaRPr/>
          </a:p>
        </p:txBody>
      </p:sp>
      <p:sp>
        <p:nvSpPr>
          <p:cNvPr id="415" name="Google Shape;415;p48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plt.legend()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16" name="Google Shape;4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100" y="1476725"/>
            <a:ext cx="4390250" cy="310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</a:t>
            </a:r>
            <a:r>
              <a:rPr lang="en"/>
              <a:t> Plot</a:t>
            </a:r>
            <a:endParaRPr/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100" y="623050"/>
            <a:ext cx="2803900" cy="19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0" y="0"/>
            <a:ext cx="9144000" cy="61198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075" y="932425"/>
            <a:ext cx="3247925" cy="327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600" y="2582900"/>
            <a:ext cx="2150524" cy="25605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18" name="Google Shape;21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75" y="225804"/>
            <a:ext cx="2426176" cy="1819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19" name="Google Shape;219;p24"/>
          <p:cNvSpPr txBox="1"/>
          <p:nvPr/>
        </p:nvSpPr>
        <p:spPr>
          <a:xfrm>
            <a:off x="7061225" y="654025"/>
            <a:ext cx="6384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829075" y="2571750"/>
            <a:ext cx="1214700" cy="448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2">
                <a:alpha val="50000"/>
              </a:scheme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Scatter</a:t>
            </a:r>
            <a:r>
              <a:rPr lang="en"/>
              <a:t> (XY) </a:t>
            </a:r>
            <a:r>
              <a:rPr b="1" lang="en"/>
              <a:t>Plot</a:t>
            </a:r>
            <a:r>
              <a:rPr lang="en"/>
              <a:t> has points that show the relationship between two sets of data.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plt.plot() Method</a:t>
            </a:r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0150" y="639987"/>
            <a:ext cx="3910075" cy="38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150" y="1826850"/>
            <a:ext cx="4535700" cy="33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0" y="1271925"/>
            <a:ext cx="8959299" cy="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</a:t>
            </a:r>
            <a:r>
              <a:rPr lang="en"/>
              <a:t> Plot</a:t>
            </a:r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474" y="525525"/>
            <a:ext cx="3094100" cy="20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type="title"/>
          </p:nvPr>
        </p:nvSpPr>
        <p:spPr>
          <a:xfrm>
            <a:off x="762025" y="1189150"/>
            <a:ext cx="7620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Histogram Plot ?</a:t>
            </a:r>
            <a:endParaRPr/>
          </a:p>
        </p:txBody>
      </p:sp>
      <p:sp>
        <p:nvSpPr>
          <p:cNvPr id="464" name="Google Shape;464;p56"/>
          <p:cNvSpPr txBox="1"/>
          <p:nvPr>
            <p:ph idx="1" type="body"/>
          </p:nvPr>
        </p:nvSpPr>
        <p:spPr>
          <a:xfrm>
            <a:off x="762025" y="2253000"/>
            <a:ext cx="76200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</a:t>
            </a:r>
            <a:r>
              <a:rPr b="1" lang="en"/>
              <a:t>histogram</a:t>
            </a:r>
            <a:r>
              <a:rPr lang="en"/>
              <a:t> is a display of statistical information that uses rectangles to show the frequency of data items in successive numerical intervals of equal size.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7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plot</a:t>
            </a:r>
            <a:endParaRPr/>
          </a:p>
        </p:txBody>
      </p:sp>
      <p:sp>
        <p:nvSpPr>
          <p:cNvPr id="470" name="Google Shape;470;p57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plt.hist()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25" y="1311374"/>
            <a:ext cx="8742901" cy="5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975" y="1970249"/>
            <a:ext cx="3685292" cy="301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8"/>
          <p:cNvSpPr txBox="1"/>
          <p:nvPr>
            <p:ph type="title"/>
          </p:nvPr>
        </p:nvSpPr>
        <p:spPr>
          <a:xfrm>
            <a:off x="321825" y="694100"/>
            <a:ext cx="26514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plot</a:t>
            </a:r>
            <a:endParaRPr/>
          </a:p>
        </p:txBody>
      </p:sp>
      <p:sp>
        <p:nvSpPr>
          <p:cNvPr id="478" name="Google Shape;478;p58"/>
          <p:cNvSpPr txBox="1"/>
          <p:nvPr>
            <p:ph idx="1" type="body"/>
          </p:nvPr>
        </p:nvSpPr>
        <p:spPr>
          <a:xfrm>
            <a:off x="321825" y="2506879"/>
            <a:ext cx="26514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Pandas DataFrame: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df.hist()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479" name="Google Shape;4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450" y="1277550"/>
            <a:ext cx="5865974" cy="356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5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-82537" y="27712"/>
            <a:ext cx="9309072" cy="508807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>
            <p:ph type="title"/>
          </p:nvPr>
        </p:nvSpPr>
        <p:spPr>
          <a:xfrm>
            <a:off x="245175" y="167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for Visualization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00" y="1138675"/>
            <a:ext cx="4599025" cy="31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500" y="1663350"/>
            <a:ext cx="3495276" cy="19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-82537" y="27725"/>
            <a:ext cx="9309072" cy="5088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title"/>
          </p:nvPr>
        </p:nvSpPr>
        <p:spPr>
          <a:xfrm>
            <a:off x="1279900" y="1377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 for Visualization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0" y="1366250"/>
            <a:ext cx="3632250" cy="29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3801350" y="2380875"/>
            <a:ext cx="653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550" y="137750"/>
            <a:ext cx="2514675" cy="15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728450"/>
            <a:ext cx="2744024" cy="16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9550" y="3456950"/>
            <a:ext cx="2595925" cy="15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/>
          <p:nvPr/>
        </p:nvSpPr>
        <p:spPr>
          <a:xfrm>
            <a:off x="309100" y="1987750"/>
            <a:ext cx="8141219" cy="4331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2"/>
                </a:solidFill>
                <a:latin typeface="Verdana"/>
              </a:rPr>
              <a:t>Advantages of Data Visualizations</a:t>
            </a:r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9779" r="15049" t="0"/>
          <a:stretch/>
        </p:blipFill>
        <p:spPr>
          <a:xfrm>
            <a:off x="-570023" y="0"/>
            <a:ext cx="9834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200" y="3619871"/>
            <a:ext cx="2769802" cy="1107928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 txBox="1"/>
          <p:nvPr>
            <p:ph type="title"/>
          </p:nvPr>
        </p:nvSpPr>
        <p:spPr>
          <a:xfrm>
            <a:off x="1657425" y="3304375"/>
            <a:ext cx="2051700" cy="7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Data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13" y="2803925"/>
            <a:ext cx="2228125" cy="6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1325" y="152375"/>
            <a:ext cx="2912675" cy="2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 rot="-732387">
            <a:off x="4784871" y="2309329"/>
            <a:ext cx="1064158" cy="3864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7648725" y="2662625"/>
            <a:ext cx="343500" cy="78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175" y="82563"/>
            <a:ext cx="6637824" cy="497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50" y="1994275"/>
            <a:ext cx="3913875" cy="31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/>
          <p:nvPr/>
        </p:nvSpPr>
        <p:spPr>
          <a:xfrm>
            <a:off x="4326638" y="3032975"/>
            <a:ext cx="912900" cy="4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450" y="2266375"/>
            <a:ext cx="3665050" cy="22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868225" y="406900"/>
            <a:ext cx="4482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Data Visualization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3868318" y="2053723"/>
            <a:ext cx="4482600" cy="23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Better analysis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Quick action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Identifying patterns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Finding errors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Understanding the story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Exploring business insights</a:t>
            </a:r>
            <a:endParaRPr/>
          </a:p>
          <a:p>
            <a:pPr indent="-330200" lvl="0" marL="7493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Grasping the Latest Trends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Matplotlib ?</a:t>
            </a:r>
            <a:endParaRPr/>
          </a:p>
        </p:txBody>
      </p:sp>
      <p:sp>
        <p:nvSpPr>
          <p:cNvPr id="272" name="Google Shape;272;p30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Matplotlib is a comprehensive library for creating static, animated, and interactive visualizations in Python.</a:t>
            </a:r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733350" y="3666750"/>
            <a:ext cx="7223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Installation Instructions: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$pip install matplotlib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5394775" y="3636450"/>
            <a:ext cx="356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Import Instructions: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import matplotlib as mpl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import matplotlib.pyplot as plt</a:t>
            </a:r>
            <a:endParaRPr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